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4" r:id="rId5"/>
    <p:sldId id="259" r:id="rId6"/>
    <p:sldId id="265" r:id="rId7"/>
    <p:sldId id="266" r:id="rId8"/>
    <p:sldId id="260" r:id="rId9"/>
    <p:sldId id="261" r:id="rId10"/>
    <p:sldId id="262" r:id="rId11"/>
    <p:sldId id="263" r:id="rId12"/>
  </p:sldIdLst>
  <p:sldSz cx="14630400" cy="8229600"/>
  <p:notesSz cx="8229600" cy="146304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Open Sans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-564" y="-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39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smtClean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E-Commerce Customer Segmentation and Predictions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70446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report presents a detailed analysis of customer segmentation using RFM metrics and clustering </a:t>
            </a:r>
            <a:r>
              <a:rPr lang="en-US" sz="1750" dirty="0" smtClean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algorithms actionable business insights.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 smtClean="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745724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1D1A30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81750" y="6878360"/>
            <a:ext cx="15966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GM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6728817"/>
            <a:ext cx="224266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Ganesh Malji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256" y="777002"/>
            <a:ext cx="7119461" cy="637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Strategic Recommendations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56" y="1720929"/>
            <a:ext cx="1020485" cy="15023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0850" y="1925003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Retention Programs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40850" y="2366248"/>
            <a:ext cx="6388894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 Clusters 3 and 2 with loyalty and premium segment initiatives.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56" y="3223260"/>
            <a:ext cx="1020485" cy="15023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0850" y="3427333"/>
            <a:ext cx="339887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Targeted Email Campaigns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40850" y="3868579"/>
            <a:ext cx="6388894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Engage Clusters 0 and 1 with personalized messaging to boost activity.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56" y="4725591"/>
            <a:ext cx="1020485" cy="12245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0850" y="4929664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Churn Monitoring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40850" y="5370909"/>
            <a:ext cx="638889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Recency metric to track and prevent customer loss monthly.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256" y="5950148"/>
            <a:ext cx="1020485" cy="15023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40850" y="6154222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Segment Tracking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040850" y="6595467"/>
            <a:ext cx="6388894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Regularly monitor customer segments to adapt strategies dynamically.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0503"/>
            <a:ext cx="84434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Final Artifacts and 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9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and Models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774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Cleaned Data: data/cleaned_data.csv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196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RFM Data: data/rfm_data_filtered.csv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617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Clustered Data: data/clustered_rfm.csv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039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Models: KMeans, Hierarchical, DBSCAN saved as .pkl files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9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97740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KMeans clustering provided the most meaningful customer segments, enabling targeted marketing and operational strategies to improve business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325" y="740212"/>
            <a:ext cx="7682151" cy="1305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Summary and Preprocessing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7325" y="2358628"/>
            <a:ext cx="3736657" cy="3369112"/>
          </a:xfrm>
          <a:prstGeom prst="roundRect">
            <a:avLst>
              <a:gd name="adj" fmla="val 260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3780" y="2575084"/>
            <a:ext cx="264509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Raw vs Cleaned Data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33780" y="3026688"/>
            <a:ext cx="3303746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Original </a:t>
            </a:r>
            <a:r>
              <a:rPr lang="en-US" sz="1600" dirty="0" smtClean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 - 541,909 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rows and 8 columns. </a:t>
            </a:r>
            <a:endParaRPr lang="en-US" sz="1600" dirty="0" smtClean="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1600" dirty="0" smtClean="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 smtClean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After 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cleaning, 397,884 rows remained for reliable analysis.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2818" y="2358628"/>
            <a:ext cx="3736657" cy="3369112"/>
          </a:xfrm>
          <a:prstGeom prst="roundRect">
            <a:avLst>
              <a:gd name="adj" fmla="val 260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79273" y="2575084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Issues Resolved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79273" y="3026688"/>
            <a:ext cx="3303746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Removed ~25% rows missing CustomerID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379273" y="3767852"/>
            <a:ext cx="3303746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Filtered out negative or zero Quantity and UnitPrice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379273" y="4509016"/>
            <a:ext cx="3303746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Excluded canceled transactions (InvoiceNo starting with 'C')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17325" y="5936575"/>
            <a:ext cx="7682151" cy="1552694"/>
          </a:xfrm>
          <a:prstGeom prst="roundRect">
            <a:avLst>
              <a:gd name="adj" fmla="val 564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3780" y="6153031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Outcome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6433780" y="6604635"/>
            <a:ext cx="7249239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dataset ensured accuracy and trustworthiness of subsequent analysis.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087160"/>
            <a:ext cx="71926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RFM Feature Engineering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361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213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Customer Base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70438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4,338 unique customers </a:t>
            </a:r>
            <a:r>
              <a:rPr lang="en-US" sz="1750" dirty="0" smtClean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analyzed</a:t>
            </a:r>
            <a:r>
              <a:rPr lang="en-US" sz="1750" dirty="0" smtClean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 smtClean="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Filtered 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3,911 after removing outliers.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1361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2213967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RFM Metrics Defined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058716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Recency: Days since last purchase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937319" y="3863816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Frequency: Number of purchases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937319" y="4668917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Monetary: Total spending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8483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017306" y="5926217"/>
            <a:ext cx="29497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Distribution Insights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017306" y="641663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Filtering improved data quality by reducing skewness and outliers in frequency, monetary, and recency distributions.</a:t>
            </a:r>
            <a:endParaRPr lang="en-US" sz="1750" dirty="0"/>
          </a:p>
        </p:txBody>
      </p:sp>
      <p:pic>
        <p:nvPicPr>
          <p:cNvPr id="1027" name="Picture 3" descr="D:\new_segmentation\plots\3d_rfm_scatter.png"/>
          <p:cNvPicPr>
            <a:picLocks noChangeAspect="1" noChangeArrowheads="1"/>
          </p:cNvPicPr>
          <p:nvPr/>
        </p:nvPicPr>
        <p:blipFill>
          <a:blip r:embed="rId3"/>
          <a:srcRect l="22029" t="6746" r="16946" b="8105"/>
          <a:stretch>
            <a:fillRect/>
          </a:stretch>
        </p:blipFill>
        <p:spPr bwMode="auto">
          <a:xfrm>
            <a:off x="355646" y="830310"/>
            <a:ext cx="5580205" cy="54502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new_segmentation\plots\Frequency_distribution_Befor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5257026" cy="3285641"/>
          </a:xfrm>
          <a:prstGeom prst="rect">
            <a:avLst/>
          </a:prstGeom>
          <a:noFill/>
        </p:spPr>
      </p:pic>
      <p:pic>
        <p:nvPicPr>
          <p:cNvPr id="2051" name="Picture 3" descr="D:\new_segmentation\plots\Frequency_distribution_Aft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4943959"/>
            <a:ext cx="5257026" cy="3285641"/>
          </a:xfrm>
          <a:prstGeom prst="rect">
            <a:avLst/>
          </a:prstGeom>
          <a:noFill/>
        </p:spPr>
      </p:pic>
      <p:pic>
        <p:nvPicPr>
          <p:cNvPr id="2053" name="Picture 5" descr="D:\new_segmentation\plots\Monetary_distribution_Befor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61985" y="23813"/>
            <a:ext cx="5218924" cy="3261827"/>
          </a:xfrm>
          <a:prstGeom prst="rect">
            <a:avLst/>
          </a:prstGeom>
          <a:noFill/>
        </p:spPr>
      </p:pic>
      <p:pic>
        <p:nvPicPr>
          <p:cNvPr id="2054" name="Picture 6" descr="D:\new_segmentation\plots\Recency_distribution_Befor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11474" y="23813"/>
            <a:ext cx="5218925" cy="3261828"/>
          </a:xfrm>
          <a:prstGeom prst="rect">
            <a:avLst/>
          </a:prstGeom>
          <a:noFill/>
        </p:spPr>
      </p:pic>
      <p:pic>
        <p:nvPicPr>
          <p:cNvPr id="2055" name="Picture 7" descr="D:\new_segmentation\plots\Recency_distribution_After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411474" y="4943959"/>
            <a:ext cx="5257025" cy="3285641"/>
          </a:xfrm>
          <a:prstGeom prst="rect">
            <a:avLst/>
          </a:prstGeom>
          <a:noFill/>
        </p:spPr>
      </p:pic>
      <p:pic>
        <p:nvPicPr>
          <p:cNvPr id="11" name="Picture 4" descr="D:\new_segmentation\plots\Monetary_distribution_Afte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61985" y="4943959"/>
            <a:ext cx="5257026" cy="328564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568272" y="3890075"/>
            <a:ext cx="520815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Before and after handling outliers</a:t>
            </a:r>
            <a:endParaRPr lang="en-US" sz="28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56780"/>
            <a:ext cx="98067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Clustering Results &amp; Interpretation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32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DBSCAN Clustering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31367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3,869 core customers and 42 outliers. Effective for noise detection but limited cluster variety.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1732535"/>
            <a:ext cx="32400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Hierarchical Clustering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231367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Formed 3 clusters with moderate silhouette score (0.3975). Revealed a large base of moderate customers and smaller premium groups.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1732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KMeans Clustering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2313679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Best performance with 4 clusters, silhouette score 0.4255. Clear segmentation into Top Customers, Loyal Regulars, At Risk, and Big Spenders.</a:t>
            </a:r>
            <a:endParaRPr lang="en-US" sz="1750" dirty="0"/>
          </a:p>
        </p:txBody>
      </p:sp>
      <p:pic>
        <p:nvPicPr>
          <p:cNvPr id="3074" name="Picture 2" descr="D:\new_segmentation\plots\dbscan_cluster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819174"/>
            <a:ext cx="4547235" cy="3410426"/>
          </a:xfrm>
          <a:prstGeom prst="rect">
            <a:avLst/>
          </a:prstGeom>
          <a:noFill/>
        </p:spPr>
      </p:pic>
      <p:pic>
        <p:nvPicPr>
          <p:cNvPr id="3075" name="Picture 3" descr="D:\new_segmentation\plots\hierarchical_dendrogram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71906" y="4819174"/>
            <a:ext cx="4418281" cy="3410426"/>
          </a:xfrm>
          <a:prstGeom prst="rect">
            <a:avLst/>
          </a:prstGeom>
          <a:noFill/>
        </p:spPr>
      </p:pic>
      <p:pic>
        <p:nvPicPr>
          <p:cNvPr id="3076" name="Picture 4" descr="D:\new_segmentation\plots\kmeans_clusters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639945" y="4830312"/>
            <a:ext cx="4510007" cy="33825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1959" y="449451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PCA :</a:t>
            </a:r>
          </a:p>
          <a:p>
            <a:endParaRPr lang="en-US" dirty="0"/>
          </a:p>
        </p:txBody>
      </p:sp>
      <p:pic>
        <p:nvPicPr>
          <p:cNvPr id="4100" name="Picture 4" descr="D:\new_segmentation\plots\pca_dbsca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6595" y="4533254"/>
            <a:ext cx="5477642" cy="3696346"/>
          </a:xfrm>
          <a:prstGeom prst="rect">
            <a:avLst/>
          </a:prstGeom>
          <a:noFill/>
        </p:spPr>
      </p:pic>
      <p:pic>
        <p:nvPicPr>
          <p:cNvPr id="4099" name="Picture 3" descr="D:\new_segmentation\plots\pca_kmean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97125" y="0"/>
            <a:ext cx="6633275" cy="4974957"/>
          </a:xfrm>
          <a:prstGeom prst="rect">
            <a:avLst/>
          </a:prstGeom>
          <a:noFill/>
        </p:spPr>
      </p:pic>
      <p:pic>
        <p:nvPicPr>
          <p:cNvPr id="4098" name="Picture 2" descr="D:\new_segmentation\plots\pca_hierarchica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7144" y="0"/>
            <a:ext cx="6447295" cy="48354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new_segmentation\plots\tsne_dbscan_cluster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4638" y="5114441"/>
            <a:ext cx="4658568" cy="3115159"/>
          </a:xfrm>
          <a:prstGeom prst="rect">
            <a:avLst/>
          </a:prstGeom>
          <a:noFill/>
        </p:spPr>
      </p:pic>
      <p:pic>
        <p:nvPicPr>
          <p:cNvPr id="5123" name="Picture 3" descr="D:\new_segmentation\plots\tsne_hierarchical_cluster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928" y="0"/>
            <a:ext cx="6385302" cy="4788977"/>
          </a:xfrm>
          <a:prstGeom prst="rect">
            <a:avLst/>
          </a:prstGeom>
          <a:noFill/>
        </p:spPr>
      </p:pic>
      <p:pic>
        <p:nvPicPr>
          <p:cNvPr id="5124" name="Picture 4" descr="D:\new_segmentation\plots\tsne_kmeans_cluster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53206" y="0"/>
            <a:ext cx="6819255" cy="511444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466" y="626745"/>
            <a:ext cx="6677501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KMeans Cluster Breakdown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2466" y="1528405"/>
            <a:ext cx="7779068" cy="1450419"/>
          </a:xfrm>
          <a:prstGeom prst="roundRect">
            <a:avLst>
              <a:gd name="adj" fmla="val 564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4992" y="1730931"/>
            <a:ext cx="2981087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Cluster 3: Top Customers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84992" y="2152412"/>
            <a:ext cx="73740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1,669 customers with high frequency, high spend, and recent purchases. Priority for loyalty programs.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82466" y="3173730"/>
            <a:ext cx="7779068" cy="1450419"/>
          </a:xfrm>
          <a:prstGeom prst="roundRect">
            <a:avLst>
              <a:gd name="adj" fmla="val 564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84992" y="3376255"/>
            <a:ext cx="2931557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Cluster 1: Loyal Regulars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84992" y="3797737"/>
            <a:ext cx="73740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952 customers with good spending and moderate recency. Ideal for personalized offers.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82466" y="4819055"/>
            <a:ext cx="7779068" cy="1138476"/>
          </a:xfrm>
          <a:prstGeom prst="roundRect">
            <a:avLst>
              <a:gd name="adj" fmla="val 719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84992" y="5021580"/>
            <a:ext cx="243732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Cluster 0: At Risk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84992" y="5443061"/>
            <a:ext cx="737401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904 inactive customers with low spending. Target for reactivation campaigns.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2466" y="6152436"/>
            <a:ext cx="7779068" cy="1450419"/>
          </a:xfrm>
          <a:prstGeom prst="roundRect">
            <a:avLst>
              <a:gd name="adj" fmla="val 564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84992" y="6354961"/>
            <a:ext cx="275617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Cluster 2: Big Spenders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884992" y="6776442"/>
            <a:ext cx="73740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386 customers with high spend but low purchase frequency. Incentivize more regular buying.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16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Business Insights from Customer Behavior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093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887266"/>
            <a:ext cx="39315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Segment-Specific Strategies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3776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Customers: Focus on retention and loyalty programs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530906" y="381988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 Risk: Launch reactivation campaigns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30906" y="426208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Big Spenders: Encourage frequent purchases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530906" y="470427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Loyal Regulars: Use personalized offers to deepen engagement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837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961578"/>
            <a:ext cx="31540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RFM Metric Learnings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45199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customers have not purchased recently; monetary values are skewed; frequency drops sharply after three purchases.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485</Words>
  <Application>Microsoft Office PowerPoint</Application>
  <PresentationFormat>Custom</PresentationFormat>
  <Paragraphs>76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Merriweather Bold</vt:lpstr>
      <vt:lpstr>Calibri</vt:lpstr>
      <vt:lpstr>Open Sans</vt:lpstr>
      <vt:lpstr>Open Sans Medium</vt:lpstr>
      <vt:lpstr>Open Sans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14</cp:revision>
  <dcterms:created xsi:type="dcterms:W3CDTF">2025-05-24T13:31:49Z</dcterms:created>
  <dcterms:modified xsi:type="dcterms:W3CDTF">2025-05-24T18:28:37Z</dcterms:modified>
</cp:coreProperties>
</file>